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9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3" r:id="rId2"/>
    <p:sldId id="541" r:id="rId3"/>
    <p:sldId id="571" r:id="rId4"/>
    <p:sldId id="570" r:id="rId5"/>
    <p:sldId id="562" r:id="rId6"/>
    <p:sldId id="564" r:id="rId7"/>
    <p:sldId id="565" r:id="rId8"/>
    <p:sldId id="567" r:id="rId9"/>
    <p:sldId id="543" r:id="rId10"/>
    <p:sldId id="582" r:id="rId11"/>
    <p:sldId id="569" r:id="rId12"/>
    <p:sldId id="578" r:id="rId13"/>
    <p:sldId id="544" r:id="rId14"/>
    <p:sldId id="568" r:id="rId15"/>
    <p:sldId id="548" r:id="rId16"/>
    <p:sldId id="566" r:id="rId17"/>
    <p:sldId id="580" r:id="rId18"/>
    <p:sldId id="581" r:id="rId19"/>
    <p:sldId id="577" r:id="rId20"/>
    <p:sldId id="576" r:id="rId21"/>
  </p:sldIdLst>
  <p:sldSz cx="9144000" cy="6858000" type="screen4x3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5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6" autoAdjust="0"/>
    <p:restoredTop sz="89985" autoAdjust="0"/>
  </p:normalViewPr>
  <p:slideViewPr>
    <p:cSldViewPr snapToGrid="0" snapToObjects="1">
      <p:cViewPr varScale="1">
        <p:scale>
          <a:sx n="80" d="100"/>
          <a:sy n="80" d="100"/>
        </p:scale>
        <p:origin x="1176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87FB8-7E7D-4D81-AABE-C10AF027BE24}" type="datetimeFigureOut">
              <a:rPr lang="sv-SE" smtClean="0"/>
              <a:t>2017-04-11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0E8AF-4081-4247-9828-156E6E51BB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456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4FAD0-EBED-44E3-9045-2B46A8266F90}" type="datetimeFigureOut">
              <a:rPr lang="sv-SE" smtClean="0"/>
              <a:t>2017-04-11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92A9-1490-4ED0-A131-0D1B4FD4AA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24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92A9-1490-4ED0-A131-0D1B4FD4AAC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440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 rIns="504000">
            <a:normAutofit/>
          </a:bodyPr>
          <a:lstStyle>
            <a:lvl1pPr algn="ctr">
              <a:defRPr sz="4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004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>
                <a:latin typeface="Titillium WebSemiBol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84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8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gradFill>
            <a:lin ang="0" scaled="0"/>
          </a:gradFill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8014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833258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z="1800" baseline="0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 dirty="0" smtClean="0"/>
              <a:t>Klicka här för att ändra 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52" y="1600201"/>
            <a:ext cx="25231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13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763"/>
            <a:ext cx="9144000" cy="3170435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3022890"/>
            <a:ext cx="9144000" cy="1362075"/>
          </a:xfrm>
          <a:noFill/>
        </p:spPr>
        <p:txBody>
          <a:bodyPr anchor="b" anchorCtr="0">
            <a:normAutofit/>
          </a:bodyPr>
          <a:lstStyle>
            <a:lvl1pPr algn="l">
              <a:defRPr sz="4000" b="0" i="0" cap="all">
                <a:solidFill>
                  <a:schemeClr val="tx1"/>
                </a:solidFill>
                <a:latin typeface="Titillium WebSemiBold"/>
              </a:defRPr>
            </a:lvl1pPr>
          </a:lstStyle>
          <a:p>
            <a:r>
              <a:rPr lang="sv-SE" dirty="0" smtClean="0"/>
              <a:t>Klicka här för att ändra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4384965"/>
            <a:ext cx="9144000" cy="1500187"/>
          </a:xfrm>
        </p:spPr>
        <p:txBody>
          <a:bodyPr lIns="540000" tIns="180000" rIns="504000" anchor="t" anchorCtr="0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Titillium WebLight Ital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665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27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Titillium Web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Titillium Web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50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37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98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Titillium WebSemiBold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370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000">
                <a:srgbClr val="B90F4A"/>
              </a:gs>
              <a:gs pos="4000">
                <a:srgbClr val="FFFFFF"/>
              </a:gs>
            </a:gsLst>
            <a:lin ang="16200000" scaled="0"/>
            <a:tileRect/>
          </a:gradFill>
        </p:spPr>
        <p:txBody>
          <a:bodyPr vert="horz" lIns="540000" tIns="45720" rIns="50400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 descr="Balk_footer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966"/>
            <a:ext cx="9144000" cy="5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kern="1200" baseline="0">
          <a:solidFill>
            <a:schemeClr val="tx1"/>
          </a:solidFill>
          <a:latin typeface="Titillium Web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Titillium Web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itillium Web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tillium Web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tillium Web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tillium Web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ptonicmedical.se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51908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Balk_Foo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353"/>
            <a:ext cx="9144000" cy="679618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875"/>
            <a:ext cx="9144000" cy="211089"/>
          </a:xfrm>
          <a:prstGeom prst="rect">
            <a:avLst/>
          </a:prstGeom>
        </p:spPr>
      </p:pic>
      <p:sp>
        <p:nvSpPr>
          <p:cNvPr id="9" name="textruta 8"/>
          <p:cNvSpPr txBox="1">
            <a:spLocks/>
          </p:cNvSpPr>
          <p:nvPr/>
        </p:nvSpPr>
        <p:spPr>
          <a:xfrm>
            <a:off x="0" y="4077910"/>
            <a:ext cx="9144000" cy="1846950"/>
          </a:xfrm>
          <a:prstGeom prst="rect">
            <a:avLst/>
          </a:prstGeom>
          <a:solidFill>
            <a:schemeClr val="tx1"/>
          </a:solidFill>
        </p:spPr>
        <p:txBody>
          <a:bodyPr wrap="square" lIns="1080000" tIns="210600" rIns="810000" rtlCol="0">
            <a:spAutoFit/>
          </a:bodyPr>
          <a:lstStyle/>
          <a:p>
            <a:endParaRPr lang="sv-SE" sz="3200" dirty="0" smtClean="0">
              <a:solidFill>
                <a:schemeClr val="bg1"/>
              </a:solidFill>
              <a:latin typeface="Titillium WebThin"/>
              <a:cs typeface="Titillium WebThin"/>
            </a:endParaRPr>
          </a:p>
          <a:p>
            <a:r>
              <a:rPr lang="sv-SE" sz="3600" dirty="0" err="1" smtClean="0">
                <a:solidFill>
                  <a:schemeClr val="bg1"/>
                </a:solidFill>
                <a:latin typeface="Titillium WebThin"/>
                <a:cs typeface="Titillium WebThin"/>
              </a:rPr>
              <a:t>Peptonic</a:t>
            </a:r>
            <a:r>
              <a:rPr lang="sv-SE" sz="3600" dirty="0" smtClean="0">
                <a:solidFill>
                  <a:schemeClr val="bg1"/>
                </a:solidFill>
                <a:latin typeface="Titillium WebThin"/>
                <a:cs typeface="Titillium WebThin"/>
              </a:rPr>
              <a:t> Medical</a:t>
            </a:r>
            <a:endParaRPr lang="sv-SE" sz="3600" dirty="0">
              <a:solidFill>
                <a:schemeClr val="bg1"/>
              </a:solidFill>
              <a:latin typeface="Titillium WebThin"/>
              <a:cs typeface="Titillium WebThin"/>
            </a:endParaRPr>
          </a:p>
          <a:p>
            <a:pPr>
              <a:lnSpc>
                <a:spcPct val="110000"/>
              </a:lnSpc>
            </a:pPr>
            <a:r>
              <a:rPr lang="sv-SE" sz="3200" dirty="0" smtClean="0">
                <a:solidFill>
                  <a:schemeClr val="bg1">
                    <a:lumMod val="75000"/>
                  </a:schemeClr>
                </a:solidFill>
                <a:latin typeface="Titillium WebThin Italic"/>
                <a:cs typeface="Titillium WebThin Italic"/>
              </a:rPr>
              <a:t>Aktieägarmöte 2017-04-11</a:t>
            </a:r>
            <a:endParaRPr lang="sv-SE" sz="2400" i="1" dirty="0">
              <a:solidFill>
                <a:schemeClr val="bg1">
                  <a:lumMod val="75000"/>
                </a:schemeClr>
              </a:solidFill>
              <a:latin typeface="Titillium WebThin Italic"/>
              <a:cs typeface="Titillium WebThin Italic"/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0" y="1527322"/>
            <a:ext cx="9144000" cy="2558826"/>
            <a:chOff x="0" y="783875"/>
            <a:chExt cx="9144000" cy="2376000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5"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783875"/>
              <a:ext cx="6858000" cy="2375178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0" y="783875"/>
              <a:ext cx="9144000" cy="2376000"/>
            </a:xfrm>
            <a:prstGeom prst="rect">
              <a:avLst/>
            </a:prstGeom>
            <a:gradFill flip="none" rotWithShape="1">
              <a:gsLst>
                <a:gs pos="68000">
                  <a:schemeClr val="bg1">
                    <a:alpha val="0"/>
                  </a:schemeClr>
                </a:gs>
                <a:gs pos="35000">
                  <a:schemeClr val="bg1">
                    <a:alpha val="0"/>
                  </a:schemeClr>
                </a:gs>
                <a:gs pos="13000">
                  <a:schemeClr val="tx1"/>
                </a:gs>
                <a:gs pos="87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0" name="Bildobjekt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3" y="412956"/>
            <a:ext cx="2037780" cy="9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46676"/>
            <a:ext cx="9144000" cy="1088358"/>
          </a:xfrm>
        </p:spPr>
        <p:txBody>
          <a:bodyPr>
            <a:normAutofit/>
          </a:bodyPr>
          <a:lstStyle/>
          <a:p>
            <a:r>
              <a:rPr lang="sv-SE" sz="2800" b="1" dirty="0"/>
              <a:t>Fas </a:t>
            </a:r>
            <a:r>
              <a:rPr lang="sv-SE" sz="2800" b="1" dirty="0" smtClean="0"/>
              <a:t>2b-studien</a:t>
            </a:r>
            <a:r>
              <a:rPr lang="sv-SE" sz="2800" b="1" dirty="0"/>
              <a:t>: </a:t>
            </a:r>
            <a:r>
              <a:rPr lang="sv-SE" sz="2800" b="1" dirty="0" smtClean="0"/>
              <a:t>Sammanfattning av återkoppling från ansvariga prövare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974166"/>
            <a:ext cx="8229600" cy="51278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De </a:t>
            </a:r>
            <a:r>
              <a:rPr lang="sv-SE" sz="2400" dirty="0"/>
              <a:t>ansvariga prövarna ser positivt på att lansera (placebo)gelen som ett alternativ till östrogenprodukter för symtomlindring vid vaginal atrofi/torra slemhinnor i slidan.</a:t>
            </a:r>
          </a:p>
          <a:p>
            <a:pPr marL="0" indent="0">
              <a:buNone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6583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71718"/>
            <a:ext cx="9144000" cy="717176"/>
          </a:xfrm>
        </p:spPr>
        <p:txBody>
          <a:bodyPr>
            <a:noAutofit/>
          </a:bodyPr>
          <a:lstStyle/>
          <a:p>
            <a:r>
              <a:rPr lang="sv-SE" sz="2700" b="1" dirty="0" smtClean="0"/>
              <a:t>Fas 2b-studien: Behandlingseffekt av placebogelen</a:t>
            </a:r>
            <a:endParaRPr lang="sv-SE" sz="2700" b="1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97" y="1179485"/>
            <a:ext cx="4036483" cy="207282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23" y="1173389"/>
            <a:ext cx="4072481" cy="207891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97" y="3630704"/>
            <a:ext cx="4036483" cy="213378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299012" y="1288149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P&lt;0.001*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7501393" y="1241469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P&lt;0.001*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3299012" y="3843731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P&lt;0.001*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463797" y="5865524"/>
            <a:ext cx="501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* avser förändring under behandlingsperioden (12 veckor)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4711360" y="3681751"/>
            <a:ext cx="4076290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Effekten av placebogelen var statistiskt signifikant för alla effektmål.</a:t>
            </a:r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77% av patienterna fick symtomlindring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32% blev helt symtomfria</a:t>
            </a:r>
          </a:p>
          <a:p>
            <a:endParaRPr lang="sv-SE" dirty="0"/>
          </a:p>
        </p:txBody>
      </p:sp>
      <p:grpSp>
        <p:nvGrpSpPr>
          <p:cNvPr id="21" name="Grupp 20"/>
          <p:cNvGrpSpPr/>
          <p:nvPr/>
        </p:nvGrpSpPr>
        <p:grpSpPr>
          <a:xfrm>
            <a:off x="1458259" y="1666293"/>
            <a:ext cx="2372659" cy="582609"/>
            <a:chOff x="1458259" y="1766144"/>
            <a:chExt cx="2372659" cy="582609"/>
          </a:xfrm>
        </p:grpSpPr>
        <p:cxnSp>
          <p:nvCxnSpPr>
            <p:cNvPr id="14" name="Rak 13"/>
            <p:cNvCxnSpPr/>
            <p:nvPr/>
          </p:nvCxnSpPr>
          <p:spPr>
            <a:xfrm>
              <a:off x="1458259" y="1766144"/>
              <a:ext cx="237265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3830918" y="1766144"/>
              <a:ext cx="0" cy="5826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/>
            <p:cNvCxnSpPr/>
            <p:nvPr/>
          </p:nvCxnSpPr>
          <p:spPr>
            <a:xfrm>
              <a:off x="1458259" y="1766144"/>
              <a:ext cx="0" cy="176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 21"/>
          <p:cNvGrpSpPr/>
          <p:nvPr/>
        </p:nvGrpSpPr>
        <p:grpSpPr>
          <a:xfrm>
            <a:off x="5692588" y="1618382"/>
            <a:ext cx="2372659" cy="582609"/>
            <a:chOff x="1458259" y="1766144"/>
            <a:chExt cx="2372659" cy="582609"/>
          </a:xfrm>
        </p:grpSpPr>
        <p:cxnSp>
          <p:nvCxnSpPr>
            <p:cNvPr id="23" name="Rak 22"/>
            <p:cNvCxnSpPr/>
            <p:nvPr/>
          </p:nvCxnSpPr>
          <p:spPr>
            <a:xfrm>
              <a:off x="1458259" y="1766144"/>
              <a:ext cx="237265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>
              <a:off x="3830918" y="1766144"/>
              <a:ext cx="0" cy="5826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>
              <a:off x="1458259" y="1766144"/>
              <a:ext cx="0" cy="1762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Rak 26"/>
          <p:cNvCxnSpPr/>
          <p:nvPr/>
        </p:nvCxnSpPr>
        <p:spPr>
          <a:xfrm flipV="1">
            <a:off x="1344706" y="4213063"/>
            <a:ext cx="0" cy="938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1344706" y="4213063"/>
            <a:ext cx="23905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3735294" y="4213063"/>
            <a:ext cx="0" cy="233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4021"/>
          </a:xfrm>
        </p:spPr>
        <p:txBody>
          <a:bodyPr>
            <a:noAutofit/>
          </a:bodyPr>
          <a:lstStyle/>
          <a:p>
            <a:r>
              <a:rPr lang="sv-SE" sz="2800" b="1" dirty="0" smtClean="0"/>
              <a:t>Agenda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32436"/>
            <a:ext cx="7904205" cy="45033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4400" b="1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3600" b="1" dirty="0" smtClean="0">
                <a:solidFill>
                  <a:schemeClr val="bg1">
                    <a:lumMod val="75000"/>
                  </a:schemeClr>
                </a:solidFill>
              </a:rPr>
              <a:t>. Fas 2b-studien</a:t>
            </a:r>
          </a:p>
          <a:p>
            <a:r>
              <a:rPr lang="sv-SE" sz="3600" dirty="0">
                <a:solidFill>
                  <a:schemeClr val="bg1">
                    <a:lumMod val="75000"/>
                  </a:schemeClr>
                </a:solidFill>
              </a:rPr>
              <a:t>R</a:t>
            </a:r>
            <a:r>
              <a:rPr lang="sv-SE" sz="3600" dirty="0" smtClean="0">
                <a:solidFill>
                  <a:schemeClr val="bg1">
                    <a:lumMod val="75000"/>
                  </a:schemeClr>
                </a:solidFill>
              </a:rPr>
              <a:t>esultaten från huvudstudien (</a:t>
            </a:r>
            <a:r>
              <a:rPr lang="sv-SE" sz="3600" dirty="0" err="1" smtClean="0">
                <a:solidFill>
                  <a:schemeClr val="bg1">
                    <a:lumMod val="75000"/>
                  </a:schemeClr>
                </a:solidFill>
              </a:rPr>
              <a:t>top</a:t>
            </a:r>
            <a:r>
              <a:rPr lang="sv-SE" sz="3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3600" dirty="0" err="1">
                <a:solidFill>
                  <a:schemeClr val="bg1">
                    <a:lumMod val="75000"/>
                  </a:schemeClr>
                </a:solidFill>
              </a:rPr>
              <a:t>line</a:t>
            </a:r>
            <a:r>
              <a:rPr lang="sv-SE" sz="36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sv-SE" sz="3600" dirty="0" smtClean="0">
                <a:solidFill>
                  <a:schemeClr val="bg1">
                    <a:lumMod val="75000"/>
                  </a:schemeClr>
                </a:solidFill>
              </a:rPr>
              <a:t>Resultat </a:t>
            </a:r>
            <a:r>
              <a:rPr lang="sv-SE" sz="3600" dirty="0">
                <a:solidFill>
                  <a:schemeClr val="bg1">
                    <a:lumMod val="75000"/>
                  </a:schemeClr>
                </a:solidFill>
              </a:rPr>
              <a:t>av </a:t>
            </a:r>
            <a:r>
              <a:rPr lang="sv-SE" sz="3600" dirty="0" smtClean="0">
                <a:solidFill>
                  <a:schemeClr val="bg1">
                    <a:lumMod val="75000"/>
                  </a:schemeClr>
                </a:solidFill>
              </a:rPr>
              <a:t>utökad dataanalys</a:t>
            </a:r>
            <a:endParaRPr lang="sv-SE" sz="3600" dirty="0">
              <a:solidFill>
                <a:schemeClr val="bg1">
                  <a:lumMod val="75000"/>
                </a:schemeClr>
              </a:solidFill>
            </a:endParaRPr>
          </a:p>
          <a:p>
            <a:pPr lvl="0"/>
            <a:r>
              <a:rPr lang="sv-SE" sz="3600" dirty="0">
                <a:solidFill>
                  <a:schemeClr val="bg1">
                    <a:lumMod val="75000"/>
                  </a:schemeClr>
                </a:solidFill>
              </a:rPr>
              <a:t>Återkoppling från ansvariga </a:t>
            </a:r>
            <a:r>
              <a:rPr lang="sv-SE" sz="3600" dirty="0" smtClean="0">
                <a:solidFill>
                  <a:schemeClr val="bg1">
                    <a:lumMod val="75000"/>
                  </a:schemeClr>
                </a:solidFill>
              </a:rPr>
              <a:t>prövare</a:t>
            </a:r>
            <a:endParaRPr lang="sv-SE" sz="36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3600" dirty="0"/>
              <a:t> </a:t>
            </a:r>
          </a:p>
          <a:p>
            <a:pPr marL="0" indent="0">
              <a:buNone/>
            </a:pPr>
            <a:r>
              <a:rPr lang="sv-SE" sz="3600" b="1" dirty="0" smtClean="0">
                <a:solidFill>
                  <a:schemeClr val="accent1"/>
                </a:solidFill>
              </a:rPr>
              <a:t>2. Vägen </a:t>
            </a:r>
            <a:r>
              <a:rPr lang="sv-SE" sz="3600" b="1" dirty="0">
                <a:solidFill>
                  <a:schemeClr val="accent1"/>
                </a:solidFill>
              </a:rPr>
              <a:t>framåt</a:t>
            </a:r>
          </a:p>
          <a:p>
            <a:pPr lvl="0"/>
            <a:r>
              <a:rPr lang="sv-SE" sz="3600" dirty="0" smtClean="0">
                <a:solidFill>
                  <a:schemeClr val="accent1"/>
                </a:solidFill>
              </a:rPr>
              <a:t>CE - (och 510k -) </a:t>
            </a:r>
            <a:r>
              <a:rPr lang="sv-SE" sz="3600" dirty="0">
                <a:solidFill>
                  <a:schemeClr val="accent1"/>
                </a:solidFill>
              </a:rPr>
              <a:t>märkning av </a:t>
            </a:r>
            <a:r>
              <a:rPr lang="sv-SE" sz="3600" dirty="0" smtClean="0">
                <a:solidFill>
                  <a:schemeClr val="accent1"/>
                </a:solidFill>
              </a:rPr>
              <a:t>vaginalgelen</a:t>
            </a:r>
          </a:p>
          <a:p>
            <a:r>
              <a:rPr lang="sv-SE" sz="3600" dirty="0" smtClean="0">
                <a:solidFill>
                  <a:schemeClr val="accent1"/>
                </a:solidFill>
              </a:rPr>
              <a:t>Resultat av </a:t>
            </a:r>
            <a:r>
              <a:rPr lang="sv-SE" sz="3600" dirty="0" err="1" smtClean="0">
                <a:solidFill>
                  <a:schemeClr val="accent1"/>
                </a:solidFill>
              </a:rPr>
              <a:t>oxytocin</a:t>
            </a:r>
            <a:r>
              <a:rPr lang="sv-SE" sz="3600" dirty="0" smtClean="0">
                <a:solidFill>
                  <a:schemeClr val="accent1"/>
                </a:solidFill>
              </a:rPr>
              <a:t> i fas 2b –studien – fortsatt utredning</a:t>
            </a:r>
            <a:endParaRPr lang="sv-SE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v-SE" sz="3600" dirty="0" smtClean="0"/>
              <a:t> </a:t>
            </a:r>
          </a:p>
          <a:p>
            <a:pPr marL="0" indent="0">
              <a:buNone/>
            </a:pPr>
            <a:r>
              <a:rPr lang="sv-SE" sz="3600" b="1" dirty="0" smtClean="0">
                <a:solidFill>
                  <a:schemeClr val="bg1">
                    <a:lumMod val="75000"/>
                  </a:schemeClr>
                </a:solidFill>
              </a:rPr>
              <a:t>3. Frågor och svar</a:t>
            </a:r>
            <a:endParaRPr lang="sv-SE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83672"/>
            <a:ext cx="9144000" cy="872564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solidFill>
                  <a:schemeClr val="accent1"/>
                </a:solidFill>
              </a:rPr>
              <a:t>Vägen framåt:  CE-märkning av vaginalgel</a:t>
            </a:r>
            <a:endParaRPr lang="sv-SE" sz="2800" b="1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1459" y="1378007"/>
            <a:ext cx="8229600" cy="4979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smtClean="0"/>
              <a:t>Målsättning</a:t>
            </a:r>
          </a:p>
          <a:p>
            <a:r>
              <a:rPr lang="sv-SE" sz="2400" dirty="0" smtClean="0"/>
              <a:t>Steg 1: Att lansera gelen i Norden som ett receptfritt alternativ för symtomlindring vid vaginal atrofi/torra slemhinnor</a:t>
            </a:r>
          </a:p>
          <a:p>
            <a:r>
              <a:rPr lang="sv-SE" sz="2400" dirty="0" smtClean="0"/>
              <a:t>Steg 2: Att lansera gelen i övriga marknader via partners/distributörer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b="1" dirty="0" smtClean="0"/>
              <a:t>Projektplan</a:t>
            </a:r>
          </a:p>
          <a:p>
            <a:r>
              <a:rPr lang="sv-SE" sz="2400" dirty="0" smtClean="0"/>
              <a:t>CE- märkning kräver att vi tar fram ett </a:t>
            </a:r>
            <a:r>
              <a:rPr lang="sv-SE" sz="2400" b="1" dirty="0" smtClean="0"/>
              <a:t>kvalitetssystem</a:t>
            </a:r>
            <a:r>
              <a:rPr lang="sv-SE" sz="2400" dirty="0" smtClean="0"/>
              <a:t> för </a:t>
            </a:r>
            <a:r>
              <a:rPr lang="sv-SE" sz="2400" dirty="0" err="1" smtClean="0"/>
              <a:t>Peptonic</a:t>
            </a:r>
            <a:r>
              <a:rPr lang="sv-SE" sz="2400" dirty="0" smtClean="0"/>
              <a:t> Medical (ISO 13485) och en så kallad ”</a:t>
            </a:r>
            <a:r>
              <a:rPr lang="sv-SE" sz="2400" b="1" dirty="0" err="1"/>
              <a:t>t</a:t>
            </a:r>
            <a:r>
              <a:rPr lang="sv-SE" sz="2400" b="1" dirty="0" err="1" smtClean="0"/>
              <a:t>echnical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file</a:t>
            </a:r>
            <a:r>
              <a:rPr lang="sv-SE" sz="2400" b="1" dirty="0" smtClean="0"/>
              <a:t>”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36271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836"/>
            <a:ext cx="9144000" cy="914400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solidFill>
                  <a:schemeClr val="accent1"/>
                </a:solidFill>
              </a:rPr>
              <a:t>Tidplan för lansering av vaginalgel </a:t>
            </a:r>
            <a:endParaRPr lang="sv-SE" sz="2800" b="1" dirty="0">
              <a:solidFill>
                <a:schemeClr val="accent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78" y="1679388"/>
            <a:ext cx="8153708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68"/>
          </a:xfrm>
        </p:spPr>
        <p:txBody>
          <a:bodyPr>
            <a:noAutofit/>
          </a:bodyPr>
          <a:lstStyle/>
          <a:p>
            <a:r>
              <a:rPr lang="sv-SE" sz="2800" b="1" dirty="0" smtClean="0">
                <a:solidFill>
                  <a:schemeClr val="accent1"/>
                </a:solidFill>
              </a:rPr>
              <a:t>Lansering av vaginalgel </a:t>
            </a:r>
            <a:endParaRPr lang="sv-SE" sz="2800" b="1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9388" y="112805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b="1" dirty="0" smtClean="0"/>
              <a:t>Marknadsföring och försäljning</a:t>
            </a:r>
          </a:p>
          <a:p>
            <a:r>
              <a:rPr lang="sv-SE" sz="2400" dirty="0" smtClean="0"/>
              <a:t>I egen regi i Norden</a:t>
            </a:r>
          </a:p>
          <a:p>
            <a:r>
              <a:rPr lang="sv-SE" sz="2400" dirty="0" smtClean="0"/>
              <a:t>Första lansering i Sverige under Q2 2018</a:t>
            </a:r>
          </a:p>
          <a:p>
            <a:r>
              <a:rPr lang="sv-SE" sz="2400" dirty="0" smtClean="0"/>
              <a:t>Lansering i övriga nordiska länder från Q4 2018</a:t>
            </a:r>
          </a:p>
          <a:p>
            <a:r>
              <a:rPr lang="sv-SE" sz="2400" dirty="0" smtClean="0"/>
              <a:t>Försäljning i övriga länder via distributörer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b="1" dirty="0" smtClean="0"/>
              <a:t>Tillverkning</a:t>
            </a:r>
          </a:p>
          <a:p>
            <a:r>
              <a:rPr lang="sv-SE" sz="2400" dirty="0" smtClean="0"/>
              <a:t>Lokalt (i Norden) hos välrenommerade aktörer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b="1" dirty="0" smtClean="0"/>
              <a:t>Kunder</a:t>
            </a:r>
          </a:p>
          <a:p>
            <a:r>
              <a:rPr lang="sv-SE" sz="2400" dirty="0" smtClean="0"/>
              <a:t>Primärt apoteken/apotekskedjorna</a:t>
            </a:r>
          </a:p>
          <a:p>
            <a:r>
              <a:rPr lang="sv-SE" sz="2400" dirty="0" smtClean="0"/>
              <a:t>Sekundärt gynekologer/allmänläkare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6372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1" y="1609668"/>
            <a:ext cx="6225934" cy="436606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2918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nordiska marknaden…</a:t>
            </a:r>
            <a:endParaRPr lang="sv-SE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http://media3.picsearch.com/is?7r2AnSZ9NCaM2NpB2_WgAnDuedEOi3EF-dDiYbajlRk&amp;height=2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588" y="1668700"/>
            <a:ext cx="1346388" cy="89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http://media1.picsearch.com/is?BMRQWZQxlV0RS0Po7reVDTDJ_8GD9C-uw0Fmo_GKTCw&amp;height=2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357" y="2640757"/>
            <a:ext cx="1371598" cy="96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media4.picsearch.com/is?bDUlL4PE2SubQVQE9KKSGSKolNYap8siCtxgZQh3-qs&amp;height=2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067" y="3159836"/>
            <a:ext cx="1352309" cy="88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media1.picsearch.com/is?9fOTHEuP17EGraFSkWqIiG2Rj3xUsWOfLGGDw5XZtNQ&amp;height=2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7694" y="5097292"/>
            <a:ext cx="1337980" cy="8194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extruta 10"/>
          <p:cNvSpPr txBox="1"/>
          <p:nvPr/>
        </p:nvSpPr>
        <p:spPr>
          <a:xfrm>
            <a:off x="351911" y="861238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700 Mkr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5449580" y="4111790"/>
            <a:ext cx="3461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arav 2/3 är receptbelagda </a:t>
            </a:r>
          </a:p>
          <a:p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och receptfria </a:t>
            </a:r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läkemedel</a:t>
            </a: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1/3 är </a:t>
            </a:r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egenvårdsprodukter</a:t>
            </a:r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Försäljningen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receptfria läkemedel och egenvårds-produkter </a:t>
            </a:r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ökar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51911" y="6034769"/>
            <a:ext cx="452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 smtClean="0"/>
              <a:t>Källa IMS 2016; TEFEN/</a:t>
            </a:r>
            <a:r>
              <a:rPr lang="sv-SE" sz="1200" i="1" dirty="0" err="1" smtClean="0"/>
              <a:t>Peptonic</a:t>
            </a:r>
            <a:r>
              <a:rPr lang="sv-SE" sz="1200" i="1" dirty="0" smtClean="0"/>
              <a:t> Medical marknadsundersökning 2016</a:t>
            </a:r>
            <a:endParaRPr lang="sv-SE" sz="1200" i="1" dirty="0"/>
          </a:p>
        </p:txBody>
      </p:sp>
      <p:pic>
        <p:nvPicPr>
          <p:cNvPr id="14" name="Picture 24" descr="http://rlv.zcache.com/scandinavian_flags_quartet_classic_round_sticker-r85b0f20e846e40199aafbd76aa9e0181_v9waf_8byvr_10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t="14736" r="13887" b="16907"/>
          <a:stretch/>
        </p:blipFill>
        <p:spPr bwMode="auto">
          <a:xfrm>
            <a:off x="8084478" y="206161"/>
            <a:ext cx="355991" cy="3525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89189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solidFill>
                  <a:schemeClr val="accent1"/>
                </a:solidFill>
              </a:rPr>
              <a:t>Vad vill patienten ha?</a:t>
            </a:r>
            <a:endParaRPr lang="sv-SE" sz="2800" b="1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Lokal behandling </a:t>
            </a:r>
          </a:p>
          <a:p>
            <a:r>
              <a:rPr lang="sv-SE" sz="2400" dirty="0" smtClean="0"/>
              <a:t>Östrogenfritt</a:t>
            </a:r>
          </a:p>
          <a:p>
            <a:r>
              <a:rPr lang="sv-SE" sz="2400" dirty="0" smtClean="0"/>
              <a:t>Lätt att använda</a:t>
            </a:r>
          </a:p>
          <a:p>
            <a:r>
              <a:rPr lang="sv-SE" sz="2400" dirty="0" smtClean="0"/>
              <a:t>Lättillgängligt</a:t>
            </a:r>
          </a:p>
          <a:p>
            <a:r>
              <a:rPr lang="sv-SE" sz="2400" dirty="0" smtClean="0"/>
              <a:t>Kliniskt dokumenterat effektiv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5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94903"/>
          </a:xfrm>
        </p:spPr>
        <p:txBody>
          <a:bodyPr>
            <a:noAutofit/>
          </a:bodyPr>
          <a:lstStyle/>
          <a:p>
            <a:r>
              <a:rPr lang="sv-SE" sz="2800" b="1" dirty="0">
                <a:solidFill>
                  <a:schemeClr val="accent1"/>
                </a:solidFill>
              </a:rPr>
              <a:t>Resultat av </a:t>
            </a:r>
            <a:r>
              <a:rPr lang="sv-SE" sz="2800" b="1" dirty="0" err="1">
                <a:solidFill>
                  <a:schemeClr val="accent1"/>
                </a:solidFill>
              </a:rPr>
              <a:t>oxytocin</a:t>
            </a:r>
            <a:r>
              <a:rPr lang="sv-SE" sz="2800" b="1" dirty="0">
                <a:solidFill>
                  <a:schemeClr val="accent1"/>
                </a:solidFill>
              </a:rPr>
              <a:t> i fas </a:t>
            </a:r>
            <a:r>
              <a:rPr lang="sv-SE" sz="2800" b="1" dirty="0" smtClean="0">
                <a:solidFill>
                  <a:schemeClr val="accent1"/>
                </a:solidFill>
              </a:rPr>
              <a:t>2b-studien </a:t>
            </a:r>
            <a:r>
              <a:rPr lang="sv-SE" sz="2800" b="1" dirty="0">
                <a:solidFill>
                  <a:schemeClr val="accent1"/>
                </a:solidFill>
              </a:rPr>
              <a:t>– fortsatt utredning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69541"/>
            <a:ext cx="8052486" cy="4525963"/>
          </a:xfrm>
        </p:spPr>
        <p:txBody>
          <a:bodyPr>
            <a:normAutofit/>
          </a:bodyPr>
          <a:lstStyle/>
          <a:p>
            <a:endParaRPr lang="sv-SE" sz="2400" dirty="0" smtClean="0"/>
          </a:p>
          <a:p>
            <a:r>
              <a:rPr lang="sv-SE" sz="2400" dirty="0" smtClean="0"/>
              <a:t>Fortsatt analys av studieresultaten (fas 2b)</a:t>
            </a:r>
          </a:p>
          <a:p>
            <a:r>
              <a:rPr lang="sv-SE" sz="2400" dirty="0" smtClean="0"/>
              <a:t>Utvärdering av förutsättningarna för fortsatt utveckling av </a:t>
            </a:r>
            <a:r>
              <a:rPr lang="sv-SE" sz="2400" dirty="0" err="1" smtClean="0"/>
              <a:t>oxytocin</a:t>
            </a:r>
            <a:r>
              <a:rPr lang="sv-SE" sz="2400" dirty="0"/>
              <a:t> </a:t>
            </a:r>
            <a:r>
              <a:rPr lang="sv-SE" sz="2400" dirty="0" smtClean="0"/>
              <a:t>vid behandling av vaginal atrofi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0896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9765"/>
            <a:ext cx="9144000" cy="782917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Sammanfattning 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Fokus på CE-märkning och lansering av vaginalgel</a:t>
            </a:r>
          </a:p>
          <a:p>
            <a:pPr lvl="1"/>
            <a:r>
              <a:rPr lang="sv-SE" sz="2000" dirty="0"/>
              <a:t>b</a:t>
            </a:r>
            <a:r>
              <a:rPr lang="sv-SE" sz="2000" dirty="0" smtClean="0"/>
              <a:t>ra klinisk dokumentation en stor fördel</a:t>
            </a:r>
          </a:p>
          <a:p>
            <a:pPr lvl="1"/>
            <a:r>
              <a:rPr lang="sv-SE" sz="2000" dirty="0"/>
              <a:t>s</a:t>
            </a:r>
            <a:r>
              <a:rPr lang="sv-SE" sz="2000" dirty="0" smtClean="0"/>
              <a:t>tor marknadspotential för effektiva och säkra produkter</a:t>
            </a:r>
          </a:p>
          <a:p>
            <a:pPr lvl="1"/>
            <a:r>
              <a:rPr lang="sv-SE" sz="2000" dirty="0"/>
              <a:t>m</a:t>
            </a:r>
            <a:r>
              <a:rPr lang="sv-SE" sz="2000" dirty="0" smtClean="0"/>
              <a:t>ånga potentiella samarbetspartners utanför Norden har redan uttryckt sitt intresse för ett receptfritt </a:t>
            </a:r>
            <a:r>
              <a:rPr lang="sv-SE" sz="2000" dirty="0" err="1" smtClean="0"/>
              <a:t>Vagitocin</a:t>
            </a:r>
            <a:endParaRPr lang="sv-SE" sz="2000" dirty="0" smtClean="0"/>
          </a:p>
          <a:p>
            <a:r>
              <a:rPr lang="sv-SE" sz="2400" dirty="0" smtClean="0"/>
              <a:t>Utredningen kring fas 2b-resultaten fortsätter</a:t>
            </a:r>
          </a:p>
          <a:p>
            <a:r>
              <a:rPr lang="sv-SE" sz="2400" dirty="0"/>
              <a:t>Utvärdering av förutsättningarna för fortsatt utveckling av </a:t>
            </a:r>
            <a:r>
              <a:rPr lang="sv-SE" sz="2400" dirty="0" err="1"/>
              <a:t>oxytocin</a:t>
            </a:r>
            <a:r>
              <a:rPr lang="sv-SE" sz="2400" dirty="0"/>
              <a:t> vid behandling av vaginal </a:t>
            </a:r>
            <a:r>
              <a:rPr lang="sv-SE" sz="2400" dirty="0" smtClean="0"/>
              <a:t>atrofi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8320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4021"/>
          </a:xfrm>
        </p:spPr>
        <p:txBody>
          <a:bodyPr>
            <a:noAutofit/>
          </a:bodyPr>
          <a:lstStyle/>
          <a:p>
            <a:r>
              <a:rPr lang="sv-SE" sz="2800" b="1" dirty="0" smtClean="0"/>
              <a:t>Agenda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03688"/>
            <a:ext cx="7904205" cy="45033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3600" b="1" dirty="0" smtClean="0"/>
              <a:t>1. Fas 2b-studien</a:t>
            </a:r>
          </a:p>
          <a:p>
            <a:r>
              <a:rPr lang="sv-SE" sz="3600" dirty="0"/>
              <a:t>R</a:t>
            </a:r>
            <a:r>
              <a:rPr lang="sv-SE" sz="3600" dirty="0" smtClean="0"/>
              <a:t>esultaten från huvudstudien (</a:t>
            </a:r>
            <a:r>
              <a:rPr lang="sv-SE" sz="3600" dirty="0" err="1" smtClean="0"/>
              <a:t>top</a:t>
            </a:r>
            <a:r>
              <a:rPr lang="sv-SE" sz="3600" dirty="0" smtClean="0"/>
              <a:t> </a:t>
            </a:r>
            <a:r>
              <a:rPr lang="sv-SE" sz="3600" dirty="0" err="1"/>
              <a:t>line</a:t>
            </a:r>
            <a:r>
              <a:rPr lang="sv-SE" sz="3600" dirty="0"/>
              <a:t>)</a:t>
            </a:r>
          </a:p>
          <a:p>
            <a:pPr lvl="0"/>
            <a:r>
              <a:rPr lang="sv-SE" sz="3600" dirty="0" smtClean="0"/>
              <a:t>Resultat </a:t>
            </a:r>
            <a:r>
              <a:rPr lang="sv-SE" sz="3600" dirty="0"/>
              <a:t>av </a:t>
            </a:r>
            <a:r>
              <a:rPr lang="sv-SE" sz="3600" dirty="0" smtClean="0"/>
              <a:t>utökad dataanalys</a:t>
            </a:r>
            <a:endParaRPr lang="sv-SE" sz="3600" dirty="0"/>
          </a:p>
          <a:p>
            <a:pPr lvl="0"/>
            <a:r>
              <a:rPr lang="sv-SE" sz="3600" dirty="0"/>
              <a:t>Återkoppling från ansvariga </a:t>
            </a:r>
            <a:r>
              <a:rPr lang="sv-SE" sz="3600" dirty="0" smtClean="0"/>
              <a:t>prövare</a:t>
            </a:r>
            <a:endParaRPr lang="sv-SE" sz="3600" dirty="0"/>
          </a:p>
          <a:p>
            <a:pPr marL="0" indent="0">
              <a:buNone/>
            </a:pPr>
            <a:r>
              <a:rPr lang="sv-SE" sz="3600" dirty="0"/>
              <a:t> </a:t>
            </a:r>
          </a:p>
          <a:p>
            <a:pPr marL="0" indent="0">
              <a:buNone/>
            </a:pPr>
            <a:r>
              <a:rPr lang="sv-SE" sz="3600" b="1" dirty="0" smtClean="0"/>
              <a:t>2. Vägen </a:t>
            </a:r>
            <a:r>
              <a:rPr lang="sv-SE" sz="3600" b="1" dirty="0"/>
              <a:t>framåt</a:t>
            </a:r>
          </a:p>
          <a:p>
            <a:pPr lvl="0"/>
            <a:r>
              <a:rPr lang="sv-SE" sz="3600" dirty="0" smtClean="0"/>
              <a:t>CE- (</a:t>
            </a:r>
            <a:r>
              <a:rPr lang="sv-SE" sz="3600" dirty="0"/>
              <a:t>och </a:t>
            </a:r>
            <a:r>
              <a:rPr lang="sv-SE" sz="3600" dirty="0" smtClean="0"/>
              <a:t>510k-</a:t>
            </a:r>
            <a:r>
              <a:rPr lang="sv-SE" sz="3600" dirty="0"/>
              <a:t>) märkning av vaginalgelen</a:t>
            </a:r>
          </a:p>
          <a:p>
            <a:r>
              <a:rPr lang="sv-SE" sz="3600" dirty="0"/>
              <a:t>Resultat av </a:t>
            </a:r>
            <a:r>
              <a:rPr lang="sv-SE" sz="3600" dirty="0" err="1"/>
              <a:t>oxytocin</a:t>
            </a:r>
            <a:r>
              <a:rPr lang="sv-SE" sz="3600" dirty="0"/>
              <a:t> i fas </a:t>
            </a:r>
            <a:r>
              <a:rPr lang="sv-SE" sz="3600" dirty="0" smtClean="0"/>
              <a:t>2b-studien </a:t>
            </a:r>
            <a:r>
              <a:rPr lang="sv-SE" sz="3600" dirty="0"/>
              <a:t>– fortsatt utredning</a:t>
            </a:r>
          </a:p>
          <a:p>
            <a:pPr marL="0" indent="0">
              <a:buNone/>
            </a:pPr>
            <a:r>
              <a:rPr lang="sv-SE" sz="3600" dirty="0" smtClean="0"/>
              <a:t> </a:t>
            </a:r>
          </a:p>
          <a:p>
            <a:pPr marL="0" indent="0">
              <a:buNone/>
            </a:pPr>
            <a:r>
              <a:rPr lang="sv-SE" sz="3600" b="1" dirty="0" smtClean="0"/>
              <a:t>3. Frågor och svar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8686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43436"/>
            <a:ext cx="9144000" cy="657412"/>
          </a:xfrm>
        </p:spPr>
        <p:txBody>
          <a:bodyPr>
            <a:noAutofit/>
          </a:bodyPr>
          <a:lstStyle/>
          <a:p>
            <a:endParaRPr lang="sv-SE" sz="1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8423" y="1923587"/>
            <a:ext cx="4833258" cy="3394472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Tack för uppmärksamheten!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För mer information;</a:t>
            </a:r>
          </a:p>
          <a:p>
            <a:pPr marL="0" indent="0">
              <a:buNone/>
            </a:pPr>
            <a:r>
              <a:rPr lang="sv-SE" dirty="0" smtClean="0">
                <a:hlinkClick r:id="rId2"/>
              </a:rPr>
              <a:t>www.peptonicmedical.se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Johan Inborr</a:t>
            </a:r>
          </a:p>
          <a:p>
            <a:pPr marL="0" indent="0">
              <a:buNone/>
            </a:pPr>
            <a:r>
              <a:rPr lang="sv-SE" sz="1600" dirty="0"/>
              <a:t>+46 708 853893</a:t>
            </a:r>
          </a:p>
        </p:txBody>
      </p:sp>
    </p:spTree>
    <p:extLst>
      <p:ext uri="{BB962C8B-B14F-4D97-AF65-F5344CB8AC3E}">
        <p14:creationId xmlns:p14="http://schemas.microsoft.com/office/powerpoint/2010/main" val="34847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4635"/>
          </a:xfrm>
        </p:spPr>
        <p:txBody>
          <a:bodyPr>
            <a:normAutofit/>
          </a:bodyPr>
          <a:lstStyle/>
          <a:p>
            <a:r>
              <a:rPr lang="sv-SE" sz="2800" b="1" dirty="0"/>
              <a:t>Fas </a:t>
            </a:r>
            <a:r>
              <a:rPr lang="sv-SE" sz="2800" b="1" dirty="0" smtClean="0"/>
              <a:t>2b-studien</a:t>
            </a:r>
            <a:r>
              <a:rPr lang="sv-SE" sz="2800" b="1" dirty="0" smtClean="0">
                <a:latin typeface="Titillium WebLight"/>
              </a:rPr>
              <a:t>: Syfte och design</a:t>
            </a:r>
            <a:endParaRPr lang="sv-SE" sz="2800" b="1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48187" y="1417157"/>
            <a:ext cx="8359825" cy="3235502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sv-SE" sz="2400" b="1" dirty="0"/>
              <a:t>S</a:t>
            </a:r>
            <a:r>
              <a:rPr lang="sv-SE" sz="2400" b="1" dirty="0" smtClean="0"/>
              <a:t>yfte</a:t>
            </a:r>
            <a:r>
              <a:rPr lang="sv-SE" sz="2400" dirty="0"/>
              <a:t>: Generera effekt- och säkerhetsdata för att kunna gå in i fas </a:t>
            </a:r>
            <a:r>
              <a:rPr lang="sv-SE" sz="2400" dirty="0" smtClean="0"/>
              <a:t>3</a:t>
            </a:r>
            <a:endParaRPr lang="sv-SE" sz="2400" dirty="0"/>
          </a:p>
          <a:p>
            <a:pPr>
              <a:buFont typeface="Arial" charset="0"/>
              <a:buChar char="•"/>
            </a:pPr>
            <a:r>
              <a:rPr lang="sv-SE" sz="2400" b="1" dirty="0"/>
              <a:t>Tre kliniker</a:t>
            </a:r>
            <a:r>
              <a:rPr lang="sv-SE" sz="2400" dirty="0"/>
              <a:t>: KS/Huddinge, Uppsala Akademiska Sjukhus, Umeå </a:t>
            </a:r>
            <a:r>
              <a:rPr lang="sv-SE" sz="2400" dirty="0" smtClean="0"/>
              <a:t>Universitetssjukhus</a:t>
            </a:r>
            <a:endParaRPr lang="sv-SE" sz="24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sv-SE" sz="2400" b="1" dirty="0"/>
              <a:t>Två försöksgrupper</a:t>
            </a:r>
            <a:r>
              <a:rPr lang="sv-SE" sz="2400" dirty="0"/>
              <a:t>: Placebo och 400IU </a:t>
            </a:r>
            <a:r>
              <a:rPr lang="sv-SE" sz="2400" dirty="0" err="1"/>
              <a:t>oxytocin</a:t>
            </a:r>
            <a:endParaRPr lang="sv-SE" sz="2400" dirty="0"/>
          </a:p>
          <a:p>
            <a:pPr lvl="1"/>
            <a:r>
              <a:rPr lang="sv-SE" sz="2000" dirty="0"/>
              <a:t>Huvudstudien: 160 patienter (80 + 80); förvaring och dosering med </a:t>
            </a:r>
            <a:r>
              <a:rPr lang="sv-SE" sz="2000" b="1" dirty="0"/>
              <a:t>glasspruta</a:t>
            </a:r>
            <a:r>
              <a:rPr lang="sv-SE" sz="2000" dirty="0"/>
              <a:t> (förvaring i kyl)</a:t>
            </a:r>
          </a:p>
          <a:p>
            <a:pPr lvl="1"/>
            <a:r>
              <a:rPr lang="sv-SE" sz="2000" dirty="0"/>
              <a:t>Explorativ studie:  40 patienter (10 + 30); förvaring i </a:t>
            </a:r>
            <a:r>
              <a:rPr lang="sv-SE" sz="2000" b="1" dirty="0"/>
              <a:t>laminattub</a:t>
            </a:r>
            <a:r>
              <a:rPr lang="sv-SE" sz="2000" dirty="0"/>
              <a:t> (kyl), dosering  med </a:t>
            </a:r>
            <a:r>
              <a:rPr lang="sv-SE" sz="2000" b="1" dirty="0" smtClean="0"/>
              <a:t>engångsapplikator</a:t>
            </a:r>
            <a:r>
              <a:rPr lang="sv-SE" sz="2000" dirty="0" smtClean="0"/>
              <a:t>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1620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0376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Fas 2b-studien: Effektmål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Mest </a:t>
            </a:r>
            <a:r>
              <a:rPr lang="sv-SE" sz="2400" dirty="0"/>
              <a:t>B</a:t>
            </a:r>
            <a:r>
              <a:rPr lang="sv-SE" sz="2400" dirty="0" smtClean="0"/>
              <a:t>esvärande Symtom (0=inga symptom; 3=svåra symtom)</a:t>
            </a:r>
          </a:p>
          <a:p>
            <a:pPr lvl="1"/>
            <a:r>
              <a:rPr lang="sv-SE" sz="2000" dirty="0" smtClean="0"/>
              <a:t>Torrhet</a:t>
            </a:r>
          </a:p>
          <a:p>
            <a:pPr lvl="1"/>
            <a:r>
              <a:rPr lang="sv-SE" sz="2000" dirty="0" smtClean="0"/>
              <a:t>Klåda/irritation</a:t>
            </a:r>
          </a:p>
          <a:p>
            <a:pPr lvl="1"/>
            <a:r>
              <a:rPr lang="sv-SE" sz="2000" dirty="0" smtClean="0"/>
              <a:t>Smärta vid samlag</a:t>
            </a:r>
          </a:p>
          <a:p>
            <a:pPr lvl="1"/>
            <a:r>
              <a:rPr lang="sv-SE" sz="2000" dirty="0" smtClean="0"/>
              <a:t>Smärta vid vattenkastning </a:t>
            </a:r>
          </a:p>
          <a:p>
            <a:r>
              <a:rPr lang="sv-SE" sz="2400" dirty="0" smtClean="0"/>
              <a:t>Vaginalt pH</a:t>
            </a:r>
          </a:p>
          <a:p>
            <a:r>
              <a:rPr lang="sv-SE" sz="2400" dirty="0" smtClean="0"/>
              <a:t>Procent </a:t>
            </a:r>
            <a:r>
              <a:rPr lang="sv-SE" sz="2400" dirty="0" err="1" smtClean="0"/>
              <a:t>ytceller</a:t>
            </a:r>
            <a:r>
              <a:rPr lang="sv-SE" sz="2400" dirty="0" smtClean="0"/>
              <a:t> i vaginalslemhinnan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6853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1405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Fas 2b-studien: Mest Besvärande </a:t>
            </a:r>
            <a:r>
              <a:rPr lang="sv-SE" sz="2800" b="1" dirty="0"/>
              <a:t>S</a:t>
            </a:r>
            <a:r>
              <a:rPr lang="sv-SE" sz="2800" b="1" dirty="0" smtClean="0"/>
              <a:t>ymtom</a:t>
            </a:r>
            <a:endParaRPr lang="sv-SE" sz="2800" b="1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17" y="1875189"/>
            <a:ext cx="6460565" cy="3883212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135217" y="3031692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p=0.6775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139334" y="2744520"/>
            <a:ext cx="96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p=0.4710</a:t>
            </a:r>
          </a:p>
        </p:txBody>
      </p:sp>
      <p:grpSp>
        <p:nvGrpSpPr>
          <p:cNvPr id="23" name="Grupp 22"/>
          <p:cNvGrpSpPr/>
          <p:nvPr/>
        </p:nvGrpSpPr>
        <p:grpSpPr>
          <a:xfrm>
            <a:off x="4285130" y="3179749"/>
            <a:ext cx="675341" cy="265953"/>
            <a:chOff x="4285130" y="3179749"/>
            <a:chExt cx="675341" cy="265953"/>
          </a:xfrm>
        </p:grpSpPr>
        <p:cxnSp>
          <p:nvCxnSpPr>
            <p:cNvPr id="7" name="Rak 6"/>
            <p:cNvCxnSpPr/>
            <p:nvPr/>
          </p:nvCxnSpPr>
          <p:spPr>
            <a:xfrm flipH="1" flipV="1">
              <a:off x="4285130" y="3179749"/>
              <a:ext cx="5976" cy="2271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/>
            <p:cNvCxnSpPr/>
            <p:nvPr/>
          </p:nvCxnSpPr>
          <p:spPr>
            <a:xfrm>
              <a:off x="4285130" y="3179749"/>
              <a:ext cx="6753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>
              <a:off x="4960471" y="3179749"/>
              <a:ext cx="0" cy="2659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Rak 13"/>
          <p:cNvCxnSpPr/>
          <p:nvPr/>
        </p:nvCxnSpPr>
        <p:spPr>
          <a:xfrm flipH="1" flipV="1">
            <a:off x="6221875" y="3445702"/>
            <a:ext cx="5976" cy="227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6221875" y="3445702"/>
            <a:ext cx="6753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6897216" y="3445702"/>
            <a:ext cx="0" cy="280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1975"/>
          </a:xfrm>
        </p:spPr>
        <p:txBody>
          <a:bodyPr>
            <a:normAutofit/>
          </a:bodyPr>
          <a:lstStyle/>
          <a:p>
            <a:r>
              <a:rPr lang="sv-SE" sz="2800" b="1" dirty="0"/>
              <a:t>Fas </a:t>
            </a:r>
            <a:r>
              <a:rPr lang="sv-SE" sz="2800" b="1" dirty="0" smtClean="0"/>
              <a:t>2b-studien: Vaginalt </a:t>
            </a:r>
            <a:r>
              <a:rPr lang="sv-SE" sz="2800" b="1" dirty="0"/>
              <a:t>pH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48" y="1284940"/>
            <a:ext cx="7988837" cy="4016187"/>
          </a:xfrm>
          <a:prstGeom prst="rect">
            <a:avLst/>
          </a:prstGeom>
        </p:spPr>
      </p:pic>
      <p:grpSp>
        <p:nvGrpSpPr>
          <p:cNvPr id="14" name="Grupp 13"/>
          <p:cNvGrpSpPr/>
          <p:nvPr/>
        </p:nvGrpSpPr>
        <p:grpSpPr>
          <a:xfrm>
            <a:off x="4452471" y="2743734"/>
            <a:ext cx="675341" cy="358321"/>
            <a:chOff x="4452471" y="2743734"/>
            <a:chExt cx="675341" cy="358321"/>
          </a:xfrm>
        </p:grpSpPr>
        <p:cxnSp>
          <p:nvCxnSpPr>
            <p:cNvPr id="6" name="Rak 5"/>
            <p:cNvCxnSpPr/>
            <p:nvPr/>
          </p:nvCxnSpPr>
          <p:spPr>
            <a:xfrm flipH="1" flipV="1">
              <a:off x="4452471" y="2743734"/>
              <a:ext cx="5976" cy="1371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6"/>
            <p:cNvCxnSpPr/>
            <p:nvPr/>
          </p:nvCxnSpPr>
          <p:spPr>
            <a:xfrm>
              <a:off x="4452471" y="2743734"/>
              <a:ext cx="6753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/>
            <p:nvPr/>
          </p:nvCxnSpPr>
          <p:spPr>
            <a:xfrm>
              <a:off x="5127812" y="2743734"/>
              <a:ext cx="0" cy="3583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 14"/>
          <p:cNvGrpSpPr/>
          <p:nvPr/>
        </p:nvGrpSpPr>
        <p:grpSpPr>
          <a:xfrm>
            <a:off x="6798236" y="3033326"/>
            <a:ext cx="675341" cy="358321"/>
            <a:chOff x="4452471" y="2743734"/>
            <a:chExt cx="675341" cy="358321"/>
          </a:xfrm>
        </p:grpSpPr>
        <p:cxnSp>
          <p:nvCxnSpPr>
            <p:cNvPr id="16" name="Rak 15"/>
            <p:cNvCxnSpPr/>
            <p:nvPr/>
          </p:nvCxnSpPr>
          <p:spPr>
            <a:xfrm flipH="1" flipV="1">
              <a:off x="4452471" y="2743734"/>
              <a:ext cx="5976" cy="1371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4452471" y="2743734"/>
              <a:ext cx="6753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/>
            <p:cNvCxnSpPr/>
            <p:nvPr/>
          </p:nvCxnSpPr>
          <p:spPr>
            <a:xfrm>
              <a:off x="5127812" y="2743734"/>
              <a:ext cx="0" cy="3583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82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4322"/>
            <a:ext cx="9144000" cy="799568"/>
          </a:xfrm>
        </p:spPr>
        <p:txBody>
          <a:bodyPr>
            <a:normAutofit/>
          </a:bodyPr>
          <a:lstStyle/>
          <a:p>
            <a:r>
              <a:rPr lang="sv-SE" sz="2800" b="1" dirty="0"/>
              <a:t>Fas </a:t>
            </a:r>
            <a:r>
              <a:rPr lang="sv-SE" sz="2800" b="1" dirty="0" smtClean="0"/>
              <a:t>2b-studien: Vaginala </a:t>
            </a:r>
            <a:r>
              <a:rPr lang="sv-SE" sz="2800" b="1" dirty="0" err="1" smtClean="0"/>
              <a:t>ytceller</a:t>
            </a:r>
            <a:r>
              <a:rPr lang="sv-SE" sz="2800" b="1" dirty="0" smtClean="0"/>
              <a:t> (%)</a:t>
            </a:r>
            <a:endParaRPr lang="sv-SE" sz="2800" b="1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06" y="1464236"/>
            <a:ext cx="7861981" cy="3914588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4309036" y="2743734"/>
            <a:ext cx="675341" cy="358321"/>
            <a:chOff x="4452471" y="2743734"/>
            <a:chExt cx="675341" cy="358321"/>
          </a:xfrm>
        </p:grpSpPr>
        <p:cxnSp>
          <p:nvCxnSpPr>
            <p:cNvPr id="6" name="Rak 5"/>
            <p:cNvCxnSpPr/>
            <p:nvPr/>
          </p:nvCxnSpPr>
          <p:spPr>
            <a:xfrm flipH="1" flipV="1">
              <a:off x="4452471" y="2743734"/>
              <a:ext cx="5976" cy="1371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6"/>
            <p:cNvCxnSpPr/>
            <p:nvPr/>
          </p:nvCxnSpPr>
          <p:spPr>
            <a:xfrm>
              <a:off x="4452471" y="2743734"/>
              <a:ext cx="6753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/>
            <p:nvPr/>
          </p:nvCxnSpPr>
          <p:spPr>
            <a:xfrm>
              <a:off x="5127812" y="2743734"/>
              <a:ext cx="0" cy="3583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 8"/>
          <p:cNvGrpSpPr/>
          <p:nvPr/>
        </p:nvGrpSpPr>
        <p:grpSpPr>
          <a:xfrm>
            <a:off x="6813177" y="2454009"/>
            <a:ext cx="675341" cy="358321"/>
            <a:chOff x="4452471" y="2743734"/>
            <a:chExt cx="675341" cy="358321"/>
          </a:xfrm>
        </p:grpSpPr>
        <p:cxnSp>
          <p:nvCxnSpPr>
            <p:cNvPr id="10" name="Rak 9"/>
            <p:cNvCxnSpPr/>
            <p:nvPr/>
          </p:nvCxnSpPr>
          <p:spPr>
            <a:xfrm flipH="1" flipV="1">
              <a:off x="4452471" y="2743734"/>
              <a:ext cx="5976" cy="1371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>
              <a:off x="4452471" y="2743734"/>
              <a:ext cx="6753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/>
            <p:cNvCxnSpPr/>
            <p:nvPr/>
          </p:nvCxnSpPr>
          <p:spPr>
            <a:xfrm>
              <a:off x="5127812" y="2743734"/>
              <a:ext cx="0" cy="3583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3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0376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Fas 2b-studien: Resultat av dataanalys hittills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Farmakokinetiska data visar att </a:t>
            </a:r>
            <a:r>
              <a:rPr lang="sv-SE" sz="2400" dirty="0" err="1" smtClean="0"/>
              <a:t>oxytocinet</a:t>
            </a:r>
            <a:r>
              <a:rPr lang="sv-SE" sz="2400" dirty="0" smtClean="0"/>
              <a:t> har frisläppts från gelen och en del har tagits upp i blodet</a:t>
            </a:r>
          </a:p>
          <a:p>
            <a:r>
              <a:rPr lang="sv-SE" sz="2400" dirty="0" smtClean="0"/>
              <a:t>Inget </a:t>
            </a:r>
            <a:r>
              <a:rPr lang="sv-SE" sz="2400" dirty="0" err="1" smtClean="0"/>
              <a:t>oxytocin</a:t>
            </a:r>
            <a:r>
              <a:rPr lang="sv-SE" sz="2400" dirty="0" smtClean="0"/>
              <a:t> har hittats i placebosprutor, men väl i rätt mängd i ’aktiva’ sprutor</a:t>
            </a:r>
          </a:p>
          <a:p>
            <a:r>
              <a:rPr lang="sv-SE" sz="2400" dirty="0" smtClean="0"/>
              <a:t>Patientenkät om livskvalitet (52 frågor) visar inga skillnader mellan placebo och aktiv substans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015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59485"/>
            <a:ext cx="9144000" cy="699527"/>
          </a:xfrm>
        </p:spPr>
        <p:txBody>
          <a:bodyPr>
            <a:normAutofit fontScale="90000"/>
          </a:bodyPr>
          <a:lstStyle/>
          <a:p>
            <a:r>
              <a:rPr lang="sv-SE" sz="2800" b="1" dirty="0"/>
              <a:t>Fas </a:t>
            </a:r>
            <a:r>
              <a:rPr lang="sv-SE" sz="2800" b="1" dirty="0" smtClean="0"/>
              <a:t>2b-studien</a:t>
            </a:r>
            <a:r>
              <a:rPr lang="sv-SE" sz="2800" b="1" dirty="0"/>
              <a:t>: Återkoppling </a:t>
            </a:r>
            <a:r>
              <a:rPr lang="sv-SE" sz="2800" b="1" dirty="0" smtClean="0"/>
              <a:t>från ansvariga prövare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974166"/>
            <a:ext cx="8229600" cy="5127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Telefonmöte med prövarna den 3 april 2017:</a:t>
            </a:r>
          </a:p>
          <a:p>
            <a:pPr marL="0" indent="0">
              <a:buNone/>
            </a:pPr>
            <a:endParaRPr lang="sv-SE" sz="2400" dirty="0" smtClean="0"/>
          </a:p>
          <a:p>
            <a:r>
              <a:rPr lang="sv-SE" sz="2400" dirty="0" smtClean="0"/>
              <a:t>”</a:t>
            </a:r>
            <a:r>
              <a:rPr lang="sv-SE" sz="2400" i="1" dirty="0" smtClean="0"/>
              <a:t>resultaten oväntade</a:t>
            </a:r>
            <a:r>
              <a:rPr lang="sv-SE" sz="2400" dirty="0" smtClean="0"/>
              <a:t>”</a:t>
            </a:r>
          </a:p>
          <a:p>
            <a:r>
              <a:rPr lang="sv-SE" sz="2400" dirty="0" smtClean="0"/>
              <a:t>”</a:t>
            </a:r>
            <a:r>
              <a:rPr lang="sv-SE" sz="2400" i="1" dirty="0" smtClean="0"/>
              <a:t>effekten av (placebo)gelen kan inte enbart vara en placeboeffekt – något i den som ger en extra effekt</a:t>
            </a:r>
            <a:r>
              <a:rPr lang="sv-SE" sz="2400" dirty="0" smtClean="0"/>
              <a:t>”</a:t>
            </a:r>
          </a:p>
          <a:p>
            <a:r>
              <a:rPr lang="sv-SE" sz="2400" dirty="0" smtClean="0"/>
              <a:t>”</a:t>
            </a:r>
            <a:r>
              <a:rPr lang="sv-SE" sz="2400" i="1" dirty="0" smtClean="0"/>
              <a:t>skulle rekommendera gelen som receptfritt alternativ som andrahandsval efter östrogen</a:t>
            </a:r>
            <a:r>
              <a:rPr lang="sv-SE" sz="2400" dirty="0" smtClean="0"/>
              <a:t>”</a:t>
            </a:r>
          </a:p>
          <a:p>
            <a:r>
              <a:rPr lang="sv-SE" sz="2400" dirty="0" smtClean="0"/>
              <a:t>”</a:t>
            </a:r>
            <a:r>
              <a:rPr lang="sv-SE" sz="2400" i="1" dirty="0" smtClean="0"/>
              <a:t>ställer gärna upp för nya studier</a:t>
            </a:r>
            <a:r>
              <a:rPr lang="sv-SE" sz="2400" dirty="0" smtClean="0"/>
              <a:t>”</a:t>
            </a:r>
          </a:p>
          <a:p>
            <a:pPr marL="0" indent="0">
              <a:buNone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26914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11582</TotalTime>
  <Words>617</Words>
  <Application>Microsoft Office PowerPoint</Application>
  <PresentationFormat>Bildspel på skärmen (4:3)</PresentationFormat>
  <Paragraphs>125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9" baseType="lpstr">
      <vt:lpstr>Arial</vt:lpstr>
      <vt:lpstr>Calibri</vt:lpstr>
      <vt:lpstr>Titillium Web</vt:lpstr>
      <vt:lpstr>Titillium WebLight</vt:lpstr>
      <vt:lpstr>Titillium WebLight Italic</vt:lpstr>
      <vt:lpstr>Titillium WebSemiBold</vt:lpstr>
      <vt:lpstr>Titillium WebThin</vt:lpstr>
      <vt:lpstr>Titillium WebThin Italic</vt:lpstr>
      <vt:lpstr>Office-tema</vt:lpstr>
      <vt:lpstr>PowerPoint-presentation</vt:lpstr>
      <vt:lpstr>Agenda</vt:lpstr>
      <vt:lpstr>Fas 2b-studien: Syfte och design</vt:lpstr>
      <vt:lpstr>Fas 2b-studien: Effektmål</vt:lpstr>
      <vt:lpstr>Fas 2b-studien: Mest Besvärande Symtom</vt:lpstr>
      <vt:lpstr>Fas 2b-studien: Vaginalt pH</vt:lpstr>
      <vt:lpstr>Fas 2b-studien: Vaginala ytceller (%)</vt:lpstr>
      <vt:lpstr>Fas 2b-studien: Resultat av dataanalys hittills</vt:lpstr>
      <vt:lpstr>Fas 2b-studien: Återkoppling från ansvariga prövare</vt:lpstr>
      <vt:lpstr>Fas 2b-studien: Sammanfattning av återkoppling från ansvariga prövare</vt:lpstr>
      <vt:lpstr>Fas 2b-studien: Behandlingseffekt av placebogelen</vt:lpstr>
      <vt:lpstr>Agenda</vt:lpstr>
      <vt:lpstr>Vägen framåt:  CE-märkning av vaginalgel</vt:lpstr>
      <vt:lpstr>Tidplan för lansering av vaginalgel </vt:lpstr>
      <vt:lpstr>Lansering av vaginalgel </vt:lpstr>
      <vt:lpstr>Den nordiska marknaden…</vt:lpstr>
      <vt:lpstr>Vad vill patienten ha?</vt:lpstr>
      <vt:lpstr>Resultat av oxytocin i fas 2b-studien – fortsatt utredning</vt:lpstr>
      <vt:lpstr>Sammanfattning </vt:lpstr>
      <vt:lpstr>PowerPoint-presentation</vt:lpstr>
    </vt:vector>
  </TitlesOfParts>
  <Company>Value not Noise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 Markusson</dc:creator>
  <cp:lastModifiedBy>Johan Inborr</cp:lastModifiedBy>
  <cp:revision>367</cp:revision>
  <cp:lastPrinted>2016-12-15T12:03:36Z</cp:lastPrinted>
  <dcterms:created xsi:type="dcterms:W3CDTF">2014-04-27T14:30:14Z</dcterms:created>
  <dcterms:modified xsi:type="dcterms:W3CDTF">2017-04-11T20:04:59Z</dcterms:modified>
</cp:coreProperties>
</file>